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9"/>
  </p:notesMasterIdLst>
  <p:sldIdLst>
    <p:sldId id="273" r:id="rId6"/>
    <p:sldId id="283" r:id="rId7"/>
    <p:sldId id="276" r:id="rId8"/>
    <p:sldId id="287" r:id="rId9"/>
    <p:sldId id="288" r:id="rId10"/>
    <p:sldId id="310" r:id="rId11"/>
    <p:sldId id="296" r:id="rId12"/>
    <p:sldId id="297" r:id="rId13"/>
    <p:sldId id="301" r:id="rId14"/>
    <p:sldId id="304" r:id="rId15"/>
    <p:sldId id="298" r:id="rId16"/>
    <p:sldId id="302" r:id="rId17"/>
    <p:sldId id="299" r:id="rId18"/>
    <p:sldId id="305" r:id="rId19"/>
    <p:sldId id="303" r:id="rId20"/>
    <p:sldId id="306" r:id="rId21"/>
    <p:sldId id="307" r:id="rId22"/>
    <p:sldId id="278" r:id="rId23"/>
    <p:sldId id="284" r:id="rId24"/>
    <p:sldId id="309" r:id="rId25"/>
    <p:sldId id="308" r:id="rId26"/>
    <p:sldId id="285" r:id="rId27"/>
    <p:sldId id="286" r:id="rId2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0054A4"/>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12/05/2019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19100" y="5466806"/>
            <a:ext cx="8305800" cy="1066800"/>
          </a:xfrm>
        </p:spPr>
        <p:txBody>
          <a:bodyPr>
            <a:normAutofit/>
          </a:bodyPr>
          <a:lstStyle/>
          <a:p>
            <a:r>
              <a:rPr lang="en-US" sz="2800" b="1" dirty="0">
                <a:solidFill>
                  <a:schemeClr val="tx1"/>
                </a:solidFill>
              </a:rPr>
              <a:t>Washoe County </a:t>
            </a:r>
            <a:r>
              <a:rPr lang="en-US" sz="2800" b="1" i="1" dirty="0" smtClean="0">
                <a:solidFill>
                  <a:schemeClr val="tx1"/>
                </a:solidFill>
              </a:rPr>
              <a:t>Board of Adjustment</a:t>
            </a:r>
            <a:endParaRPr lang="en-US" sz="2800" b="1" i="1" dirty="0">
              <a:solidFill>
                <a:schemeClr val="tx1"/>
              </a:solidFill>
            </a:endParaRPr>
          </a:p>
          <a:p>
            <a:pPr>
              <a:spcBef>
                <a:spcPts val="0"/>
              </a:spcBef>
            </a:pPr>
            <a:r>
              <a:rPr lang="en-US" sz="2400" b="1" i="1" dirty="0">
                <a:solidFill>
                  <a:schemeClr val="bg1"/>
                </a:solidFill>
              </a:rPr>
              <a:t>December 5, 2019</a:t>
            </a:r>
          </a:p>
        </p:txBody>
      </p:sp>
      <p:sp>
        <p:nvSpPr>
          <p:cNvPr id="4" name="Title 3"/>
          <p:cNvSpPr>
            <a:spLocks noGrp="1"/>
          </p:cNvSpPr>
          <p:nvPr>
            <p:ph type="ctrTitle"/>
          </p:nvPr>
        </p:nvSpPr>
        <p:spPr>
          <a:xfrm>
            <a:off x="838200" y="76200"/>
            <a:ext cx="8229600" cy="811530"/>
          </a:xfrm>
        </p:spPr>
        <p:txBody>
          <a:bodyPr/>
          <a:lstStyle/>
          <a:p>
            <a:r>
              <a:rPr lang="en-US" sz="4000" dirty="0"/>
              <a:t>WSUP19-0020 (Mt. Rose Expansion)</a:t>
            </a:r>
          </a:p>
        </p:txBody>
      </p:sp>
      <p:pic>
        <p:nvPicPr>
          <p:cNvPr id="2" name="Picture 1">
            <a:extLst>
              <a:ext uri="{FF2B5EF4-FFF2-40B4-BE49-F238E27FC236}">
                <a16:creationId xmlns="" xmlns:a16="http://schemas.microsoft.com/office/drawing/2014/main" id="{BE8CEE3B-2850-4DD8-A11E-FDA92E7CAA96}"/>
              </a:ext>
            </a:extLst>
          </p:cNvPr>
          <p:cNvPicPr>
            <a:picLocks noChangeAspect="1"/>
          </p:cNvPicPr>
          <p:nvPr/>
        </p:nvPicPr>
        <p:blipFill>
          <a:blip r:embed="rId2"/>
          <a:stretch>
            <a:fillRect/>
          </a:stretch>
        </p:blipFill>
        <p:spPr>
          <a:xfrm>
            <a:off x="2209800" y="990600"/>
            <a:ext cx="4524794" cy="4524794"/>
          </a:xfrm>
          <a:prstGeom prst="rect">
            <a:avLst/>
          </a:prstGeom>
          <a:ln>
            <a:solidFill>
              <a:schemeClr val="tx1"/>
            </a:solidFill>
          </a:ln>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Application Request</a:t>
            </a:r>
          </a:p>
        </p:txBody>
      </p:sp>
      <p:sp>
        <p:nvSpPr>
          <p:cNvPr id="4" name="Content Placeholder 3"/>
          <p:cNvSpPr>
            <a:spLocks noGrp="1"/>
          </p:cNvSpPr>
          <p:nvPr>
            <p:ph idx="1"/>
          </p:nvPr>
        </p:nvSpPr>
        <p:spPr>
          <a:xfrm>
            <a:off x="457200" y="1219200"/>
            <a:ext cx="8229600" cy="4038601"/>
          </a:xfrm>
        </p:spPr>
        <p:txBody>
          <a:bodyPr>
            <a:normAutofit/>
          </a:bodyPr>
          <a:lstStyle/>
          <a:p>
            <a:r>
              <a:rPr lang="en-US" sz="1800" dirty="0"/>
              <a:t>Request the approval of a Special Use Permit to allow for improvements to the Mt. Rose Ski Tahoe ski resort</a:t>
            </a:r>
          </a:p>
          <a:p>
            <a:r>
              <a:rPr lang="en-US" sz="1800" dirty="0"/>
              <a:t>The Special Use Permit includes:</a:t>
            </a:r>
          </a:p>
          <a:p>
            <a:pPr lvl="1"/>
            <a:r>
              <a:rPr lang="en-US" sz="1800" dirty="0"/>
              <a:t>Replacing and expanding a maintenance building</a:t>
            </a:r>
          </a:p>
          <a:p>
            <a:pPr lvl="1"/>
            <a:r>
              <a:rPr lang="en-US" sz="1800" dirty="0"/>
              <a:t>Building a first aid and ski patrol station</a:t>
            </a:r>
          </a:p>
          <a:p>
            <a:pPr lvl="1"/>
            <a:r>
              <a:rPr lang="en-US" sz="1800" dirty="0"/>
              <a:t>Expanding the existing Winters Creek Lodge</a:t>
            </a:r>
          </a:p>
          <a:p>
            <a:pPr lvl="1"/>
            <a:r>
              <a:rPr lang="en-US" sz="1800" dirty="0"/>
              <a:t>Repurposing several existing buildings</a:t>
            </a:r>
          </a:p>
          <a:p>
            <a:pPr lvl="1"/>
            <a:r>
              <a:rPr lang="en-US" sz="1800" dirty="0"/>
              <a:t>Excavation of 9,900 cubic yards</a:t>
            </a:r>
          </a:p>
          <a:p>
            <a:pPr lvl="2"/>
            <a:r>
              <a:rPr lang="en-US" sz="1400" dirty="0"/>
              <a:t>5,720 of it coming from the proposed Water Tank</a:t>
            </a:r>
          </a:p>
          <a:p>
            <a:pPr lvl="1"/>
            <a:r>
              <a:rPr lang="en-US" sz="1800" dirty="0"/>
              <a:t>Disturbing an area of 3 acres</a:t>
            </a:r>
          </a:p>
          <a:p>
            <a:pPr lvl="1"/>
            <a:r>
              <a:rPr lang="en-US" sz="1800" dirty="0"/>
              <a:t>8-year approval time frame</a:t>
            </a:r>
          </a:p>
          <a:p>
            <a:pPr marL="457200" lvl="1" indent="0">
              <a:buNone/>
            </a:pPr>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r>
              <a:rPr lang="en-US" dirty="0"/>
              <a:t>Located on privately owned lands, and lands owned by the United States Forest Service</a:t>
            </a:r>
          </a:p>
          <a:p>
            <a:r>
              <a:rPr lang="en-US" dirty="0"/>
              <a:t>Located on 7 parcels</a:t>
            </a:r>
          </a:p>
          <a:p>
            <a:r>
              <a:rPr lang="en-US" dirty="0"/>
              <a:t>Main access to the site is 11.4 miles from the intersection of Mt. Rose Highway and Thomas Creek Road</a:t>
            </a:r>
          </a:p>
          <a:p>
            <a:pPr marL="0" indent="0">
              <a:buNone/>
            </a:pPr>
            <a:endParaRPr lang="en-US" dirty="0"/>
          </a:p>
        </p:txBody>
      </p:sp>
      <p:sp>
        <p:nvSpPr>
          <p:cNvPr id="3" name="Title 2"/>
          <p:cNvSpPr>
            <a:spLocks noGrp="1"/>
          </p:cNvSpPr>
          <p:nvPr>
            <p:ph type="title"/>
          </p:nvPr>
        </p:nvSpPr>
        <p:spPr>
          <a:xfrm>
            <a:off x="1219200" y="76200"/>
            <a:ext cx="7924800" cy="792162"/>
          </a:xfrm>
        </p:spPr>
        <p:txBody>
          <a:bodyPr/>
          <a:lstStyle/>
          <a:p>
            <a:r>
              <a:rPr lang="en-US" dirty="0"/>
              <a:t>Location</a:t>
            </a:r>
          </a:p>
        </p:txBody>
      </p:sp>
    </p:spTree>
    <p:extLst>
      <p:ext uri="{BB962C8B-B14F-4D97-AF65-F5344CB8AC3E}">
        <p14:creationId xmlns:p14="http://schemas.microsoft.com/office/powerpoint/2010/main" val="19496978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a:p>
          <a:p>
            <a:pPr marL="0" indent="0">
              <a:buNone/>
            </a:pPr>
            <a:endParaRPr lang="en-US" dirty="0"/>
          </a:p>
          <a:p>
            <a:pPr marL="0" indent="0">
              <a:buNone/>
            </a:pPr>
            <a:endParaRPr lang="en-US" dirty="0"/>
          </a:p>
        </p:txBody>
      </p:sp>
      <p:sp>
        <p:nvSpPr>
          <p:cNvPr id="3" name="Title 2"/>
          <p:cNvSpPr>
            <a:spLocks noGrp="1"/>
          </p:cNvSpPr>
          <p:nvPr>
            <p:ph type="title"/>
          </p:nvPr>
        </p:nvSpPr>
        <p:spPr>
          <a:xfrm>
            <a:off x="1219200" y="76200"/>
            <a:ext cx="7924800" cy="792162"/>
          </a:xfrm>
        </p:spPr>
        <p:txBody>
          <a:bodyPr/>
          <a:lstStyle/>
          <a:p>
            <a:r>
              <a:rPr lang="en-US" dirty="0"/>
              <a:t>Vicinity Map</a:t>
            </a:r>
          </a:p>
        </p:txBody>
      </p:sp>
      <p:pic>
        <p:nvPicPr>
          <p:cNvPr id="4" name="Picture 3">
            <a:extLst>
              <a:ext uri="{FF2B5EF4-FFF2-40B4-BE49-F238E27FC236}">
                <a16:creationId xmlns="" xmlns:a16="http://schemas.microsoft.com/office/drawing/2014/main" id="{AA57F3A8-4F29-4A45-B82A-77961FB94EAF}"/>
              </a:ext>
            </a:extLst>
          </p:cNvPr>
          <p:cNvPicPr/>
          <p:nvPr/>
        </p:nvPicPr>
        <p:blipFill>
          <a:blip r:embed="rId2">
            <a:extLst>
              <a:ext uri="{28A0092B-C50C-407E-A947-70E740481C1C}">
                <a14:useLocalDpi xmlns:a14="http://schemas.microsoft.com/office/drawing/2010/main" val="0"/>
              </a:ext>
            </a:extLst>
          </a:blip>
          <a:stretch>
            <a:fillRect/>
          </a:stretch>
        </p:blipFill>
        <p:spPr>
          <a:xfrm>
            <a:off x="2209800" y="929719"/>
            <a:ext cx="4322445" cy="4998561"/>
          </a:xfrm>
          <a:prstGeom prst="rect">
            <a:avLst/>
          </a:prstGeom>
          <a:ln>
            <a:solidFill>
              <a:schemeClr val="tx1"/>
            </a:solidFill>
          </a:ln>
        </p:spPr>
      </p:pic>
    </p:spTree>
    <p:extLst>
      <p:ext uri="{BB962C8B-B14F-4D97-AF65-F5344CB8AC3E}">
        <p14:creationId xmlns:p14="http://schemas.microsoft.com/office/powerpoint/2010/main" val="37610815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511ED7A4-9BDB-411D-AC11-3E973D092E2B}"/>
              </a:ext>
            </a:extLst>
          </p:cNvPr>
          <p:cNvSpPr>
            <a:spLocks noGrp="1"/>
          </p:cNvSpPr>
          <p:nvPr>
            <p:ph type="title"/>
          </p:nvPr>
        </p:nvSpPr>
        <p:spPr>
          <a:xfrm>
            <a:off x="1219200" y="76200"/>
            <a:ext cx="6705600" cy="792162"/>
          </a:xfrm>
        </p:spPr>
        <p:txBody>
          <a:bodyPr/>
          <a:lstStyle/>
          <a:p>
            <a:r>
              <a:rPr lang="en-US" dirty="0"/>
              <a:t>Overall Site Plan</a:t>
            </a:r>
          </a:p>
        </p:txBody>
      </p:sp>
      <p:pic>
        <p:nvPicPr>
          <p:cNvPr id="5" name="Content Placeholder 3">
            <a:extLst>
              <a:ext uri="{FF2B5EF4-FFF2-40B4-BE49-F238E27FC236}">
                <a16:creationId xmlns="" xmlns:a16="http://schemas.microsoft.com/office/drawing/2014/main" id="{57A9098D-9835-4D10-BAB3-DC767E778F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840059"/>
            <a:ext cx="7353300" cy="5870164"/>
          </a:xfrm>
          <a:prstGeom prst="rect">
            <a:avLst/>
          </a:prstGeom>
        </p:spPr>
      </p:pic>
      <p:sp>
        <p:nvSpPr>
          <p:cNvPr id="9" name="TextBox 8">
            <a:extLst>
              <a:ext uri="{FF2B5EF4-FFF2-40B4-BE49-F238E27FC236}">
                <a16:creationId xmlns="" xmlns:a16="http://schemas.microsoft.com/office/drawing/2014/main" id="{B1980F17-CA49-4B86-ACC6-0ED10BC3C922}"/>
              </a:ext>
            </a:extLst>
          </p:cNvPr>
          <p:cNvSpPr txBox="1"/>
          <p:nvPr/>
        </p:nvSpPr>
        <p:spPr>
          <a:xfrm>
            <a:off x="3048000" y="761218"/>
            <a:ext cx="3505200" cy="523220"/>
          </a:xfrm>
          <a:prstGeom prst="rect">
            <a:avLst/>
          </a:prstGeom>
          <a:noFill/>
        </p:spPr>
        <p:txBody>
          <a:bodyPr wrap="square" rtlCol="0">
            <a:spAutoFit/>
          </a:bodyPr>
          <a:lstStyle/>
          <a:p>
            <a:r>
              <a:rPr lang="en-US" sz="2800" b="1" dirty="0">
                <a:solidFill>
                  <a:srgbClr val="FFFF00"/>
                </a:solidFill>
              </a:rPr>
              <a:t>U.S. Forest Service</a:t>
            </a:r>
          </a:p>
        </p:txBody>
      </p:sp>
      <p:sp>
        <p:nvSpPr>
          <p:cNvPr id="10" name="TextBox 9">
            <a:extLst>
              <a:ext uri="{FF2B5EF4-FFF2-40B4-BE49-F238E27FC236}">
                <a16:creationId xmlns="" xmlns:a16="http://schemas.microsoft.com/office/drawing/2014/main" id="{98133690-6578-4AC1-9B60-F9902FBAAB8F}"/>
              </a:ext>
            </a:extLst>
          </p:cNvPr>
          <p:cNvSpPr txBox="1"/>
          <p:nvPr/>
        </p:nvSpPr>
        <p:spPr>
          <a:xfrm>
            <a:off x="4778829" y="1695358"/>
            <a:ext cx="2847975" cy="954107"/>
          </a:xfrm>
          <a:prstGeom prst="rect">
            <a:avLst/>
          </a:prstGeom>
          <a:noFill/>
        </p:spPr>
        <p:txBody>
          <a:bodyPr wrap="square" rtlCol="0">
            <a:spAutoFit/>
          </a:bodyPr>
          <a:lstStyle/>
          <a:p>
            <a:pPr algn="ctr"/>
            <a:r>
              <a:rPr lang="en-US" sz="2800" b="1" dirty="0">
                <a:solidFill>
                  <a:srgbClr val="FFFF00"/>
                </a:solidFill>
              </a:rPr>
              <a:t>Mt. Rose Development Co. </a:t>
            </a:r>
          </a:p>
        </p:txBody>
      </p:sp>
      <p:sp>
        <p:nvSpPr>
          <p:cNvPr id="13" name="Rectangle 12">
            <a:extLst>
              <a:ext uri="{FF2B5EF4-FFF2-40B4-BE49-F238E27FC236}">
                <a16:creationId xmlns="" xmlns:a16="http://schemas.microsoft.com/office/drawing/2014/main" id="{4A9560B6-7115-408C-875A-91A429146E8F}"/>
              </a:ext>
            </a:extLst>
          </p:cNvPr>
          <p:cNvSpPr/>
          <p:nvPr/>
        </p:nvSpPr>
        <p:spPr>
          <a:xfrm>
            <a:off x="1600200" y="1600200"/>
            <a:ext cx="304800" cy="304800"/>
          </a:xfrm>
          <a:prstGeom prst="rect">
            <a:avLst/>
          </a:prstGeom>
          <a:noFill/>
          <a:ln>
            <a:solidFill>
              <a:srgbClr val="0054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 xmlns:a16="http://schemas.microsoft.com/office/drawing/2014/main" id="{B9FC8FA7-F505-4D27-AC7D-9A0FD607511E}"/>
              </a:ext>
            </a:extLst>
          </p:cNvPr>
          <p:cNvSpPr/>
          <p:nvPr/>
        </p:nvSpPr>
        <p:spPr>
          <a:xfrm>
            <a:off x="5105400" y="3888496"/>
            <a:ext cx="304800" cy="304800"/>
          </a:xfrm>
          <a:prstGeom prst="rect">
            <a:avLst/>
          </a:prstGeom>
          <a:noFill/>
          <a:ln>
            <a:solidFill>
              <a:srgbClr val="66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 xmlns:a16="http://schemas.microsoft.com/office/drawing/2014/main" id="{49FA217E-AF2A-42D7-B08E-2B0C76C44327}"/>
              </a:ext>
            </a:extLst>
          </p:cNvPr>
          <p:cNvSpPr/>
          <p:nvPr/>
        </p:nvSpPr>
        <p:spPr>
          <a:xfrm>
            <a:off x="5410200" y="4034365"/>
            <a:ext cx="381000" cy="3922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a:extLst>
              <a:ext uri="{FF2B5EF4-FFF2-40B4-BE49-F238E27FC236}">
                <a16:creationId xmlns="" xmlns:a16="http://schemas.microsoft.com/office/drawing/2014/main" id="{0BD13250-12F2-408E-859E-5B1E5E84B36A}"/>
              </a:ext>
            </a:extLst>
          </p:cNvPr>
          <p:cNvCxnSpPr>
            <a:cxnSpLocks/>
          </p:cNvCxnSpPr>
          <p:nvPr/>
        </p:nvCxnSpPr>
        <p:spPr>
          <a:xfrm flipH="1" flipV="1">
            <a:off x="5791201" y="4426603"/>
            <a:ext cx="761999" cy="138490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 xmlns:a16="http://schemas.microsoft.com/office/drawing/2014/main" id="{F97865A7-27E9-403A-BA42-4B0CA681F3DD}"/>
              </a:ext>
            </a:extLst>
          </p:cNvPr>
          <p:cNvSpPr txBox="1"/>
          <p:nvPr/>
        </p:nvSpPr>
        <p:spPr>
          <a:xfrm>
            <a:off x="5638800" y="5745230"/>
            <a:ext cx="2132805" cy="954107"/>
          </a:xfrm>
          <a:prstGeom prst="rect">
            <a:avLst/>
          </a:prstGeom>
          <a:noFill/>
        </p:spPr>
        <p:txBody>
          <a:bodyPr wrap="square" rtlCol="0">
            <a:spAutoFit/>
          </a:bodyPr>
          <a:lstStyle/>
          <a:p>
            <a:pPr algn="ctr"/>
            <a:r>
              <a:rPr lang="en-US" sz="2800" b="1" dirty="0"/>
              <a:t>Maintenance Location</a:t>
            </a:r>
          </a:p>
        </p:txBody>
      </p:sp>
      <p:sp>
        <p:nvSpPr>
          <p:cNvPr id="22" name="TextBox 21">
            <a:extLst>
              <a:ext uri="{FF2B5EF4-FFF2-40B4-BE49-F238E27FC236}">
                <a16:creationId xmlns="" xmlns:a16="http://schemas.microsoft.com/office/drawing/2014/main" id="{0748A6C9-EF5E-485D-B2FB-69FF7A17D302}"/>
              </a:ext>
            </a:extLst>
          </p:cNvPr>
          <p:cNvSpPr txBox="1"/>
          <p:nvPr/>
        </p:nvSpPr>
        <p:spPr>
          <a:xfrm>
            <a:off x="6002089" y="3008796"/>
            <a:ext cx="2132805" cy="954107"/>
          </a:xfrm>
          <a:prstGeom prst="rect">
            <a:avLst/>
          </a:prstGeom>
          <a:noFill/>
        </p:spPr>
        <p:txBody>
          <a:bodyPr wrap="square" rtlCol="0">
            <a:spAutoFit/>
          </a:bodyPr>
          <a:lstStyle/>
          <a:p>
            <a:pPr algn="ctr"/>
            <a:r>
              <a:rPr lang="en-US" sz="2800" b="1" dirty="0"/>
              <a:t>First Aid Location</a:t>
            </a:r>
          </a:p>
        </p:txBody>
      </p:sp>
      <p:cxnSp>
        <p:nvCxnSpPr>
          <p:cNvPr id="23" name="Straight Arrow Connector 22">
            <a:extLst>
              <a:ext uri="{FF2B5EF4-FFF2-40B4-BE49-F238E27FC236}">
                <a16:creationId xmlns="" xmlns:a16="http://schemas.microsoft.com/office/drawing/2014/main" id="{E6FC392B-A647-47B2-9046-6409B717DB98}"/>
              </a:ext>
            </a:extLst>
          </p:cNvPr>
          <p:cNvCxnSpPr>
            <a:cxnSpLocks/>
          </p:cNvCxnSpPr>
          <p:nvPr/>
        </p:nvCxnSpPr>
        <p:spPr>
          <a:xfrm flipH="1" flipV="1">
            <a:off x="1905000" y="1957015"/>
            <a:ext cx="761999" cy="1384900"/>
          </a:xfrm>
          <a:prstGeom prst="straightConnector1">
            <a:avLst/>
          </a:prstGeom>
          <a:ln w="28575">
            <a:solidFill>
              <a:srgbClr val="0054A4"/>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 xmlns:a16="http://schemas.microsoft.com/office/drawing/2014/main" id="{39D8EF19-E7FF-4E5C-90C2-2849558EBC3E}"/>
              </a:ext>
            </a:extLst>
          </p:cNvPr>
          <p:cNvSpPr txBox="1"/>
          <p:nvPr/>
        </p:nvSpPr>
        <p:spPr>
          <a:xfrm>
            <a:off x="1305050" y="3276377"/>
            <a:ext cx="2428751" cy="954107"/>
          </a:xfrm>
          <a:prstGeom prst="rect">
            <a:avLst/>
          </a:prstGeom>
          <a:noFill/>
        </p:spPr>
        <p:txBody>
          <a:bodyPr wrap="square" rtlCol="0">
            <a:spAutoFit/>
          </a:bodyPr>
          <a:lstStyle/>
          <a:p>
            <a:pPr algn="ctr"/>
            <a:r>
              <a:rPr lang="en-US" sz="2800" b="1" dirty="0"/>
              <a:t>Winters Creek Location</a:t>
            </a:r>
          </a:p>
        </p:txBody>
      </p:sp>
      <p:cxnSp>
        <p:nvCxnSpPr>
          <p:cNvPr id="28" name="Straight Arrow Connector 27">
            <a:extLst>
              <a:ext uri="{FF2B5EF4-FFF2-40B4-BE49-F238E27FC236}">
                <a16:creationId xmlns="" xmlns:a16="http://schemas.microsoft.com/office/drawing/2014/main" id="{0549953F-8C7B-4190-A76C-DE0A03515F56}"/>
              </a:ext>
            </a:extLst>
          </p:cNvPr>
          <p:cNvCxnSpPr/>
          <p:nvPr/>
        </p:nvCxnSpPr>
        <p:spPr>
          <a:xfrm flipH="1">
            <a:off x="5543551" y="3307417"/>
            <a:ext cx="914400" cy="546581"/>
          </a:xfrm>
          <a:prstGeom prst="straightConnector1">
            <a:avLst/>
          </a:prstGeom>
          <a:ln w="28575">
            <a:solidFill>
              <a:srgbClr val="00FF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3028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9B22C668-4481-4AF6-876A-0A7B0851CBFA}"/>
              </a:ext>
            </a:extLst>
          </p:cNvPr>
          <p:cNvSpPr>
            <a:spLocks noGrp="1"/>
          </p:cNvSpPr>
          <p:nvPr>
            <p:ph idx="1"/>
          </p:nvPr>
        </p:nvSpPr>
        <p:spPr/>
        <p:txBody>
          <a:bodyPr/>
          <a:lstStyle/>
          <a:p>
            <a:r>
              <a:rPr lang="en-US" dirty="0"/>
              <a:t>Federal Review is being conducted by the USDA Forest Service. </a:t>
            </a:r>
          </a:p>
          <a:p>
            <a:r>
              <a:rPr lang="en-US" dirty="0"/>
              <a:t>NDOT is cooperating agency</a:t>
            </a:r>
          </a:p>
          <a:p>
            <a:r>
              <a:rPr lang="en-US" dirty="0"/>
              <a:t>Mt. Rose operates under a Special Use Permit administered by the Carson Ranger District</a:t>
            </a:r>
          </a:p>
          <a:p>
            <a:pPr marL="0" indent="0">
              <a:buNone/>
            </a:pPr>
            <a:endParaRPr lang="en-US"/>
          </a:p>
          <a:p>
            <a:endParaRPr lang="en-US" dirty="0"/>
          </a:p>
        </p:txBody>
      </p:sp>
      <p:sp>
        <p:nvSpPr>
          <p:cNvPr id="3" name="Title 2">
            <a:extLst>
              <a:ext uri="{FF2B5EF4-FFF2-40B4-BE49-F238E27FC236}">
                <a16:creationId xmlns="" xmlns:a16="http://schemas.microsoft.com/office/drawing/2014/main" id="{A655FA15-61DB-4573-8894-78CB0E6AC59F}"/>
              </a:ext>
            </a:extLst>
          </p:cNvPr>
          <p:cNvSpPr>
            <a:spLocks noGrp="1"/>
          </p:cNvSpPr>
          <p:nvPr>
            <p:ph type="title"/>
          </p:nvPr>
        </p:nvSpPr>
        <p:spPr>
          <a:xfrm>
            <a:off x="838200" y="76200"/>
            <a:ext cx="8229600" cy="792162"/>
          </a:xfrm>
        </p:spPr>
        <p:txBody>
          <a:bodyPr/>
          <a:lstStyle/>
          <a:p>
            <a:r>
              <a:rPr lang="en-US" dirty="0">
                <a:solidFill>
                  <a:srgbClr val="E6E7E8"/>
                </a:solidFill>
              </a:rPr>
              <a:t>Environmental Impact Statement</a:t>
            </a:r>
            <a:endParaRPr lang="en-US" dirty="0"/>
          </a:p>
        </p:txBody>
      </p:sp>
    </p:spTree>
    <p:extLst>
      <p:ext uri="{BB962C8B-B14F-4D97-AF65-F5344CB8AC3E}">
        <p14:creationId xmlns:p14="http://schemas.microsoft.com/office/powerpoint/2010/main" val="10032274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990600"/>
            <a:ext cx="8839200" cy="4876800"/>
          </a:xfrm>
        </p:spPr>
        <p:txBody>
          <a:bodyPr>
            <a:normAutofit/>
          </a:bodyPr>
          <a:lstStyle/>
          <a:p>
            <a:r>
              <a:rPr lang="en-US" dirty="0"/>
              <a:t>Development proposals on public lands require a review of environmental impacts and alternatives.</a:t>
            </a:r>
          </a:p>
          <a:p>
            <a:r>
              <a:rPr lang="en-US" dirty="0"/>
              <a:t>In February of 2019, the final environmental impact statement (FEIS) and draft record of decision (ROD) were completed. </a:t>
            </a:r>
          </a:p>
          <a:p>
            <a:r>
              <a:rPr lang="en-US" dirty="0"/>
              <a:t>The final ROD should be issued in the next several months. The application does have support from the Forest Service.</a:t>
            </a:r>
          </a:p>
          <a:p>
            <a:endParaRPr lang="en-US" dirty="0"/>
          </a:p>
        </p:txBody>
      </p:sp>
      <p:sp>
        <p:nvSpPr>
          <p:cNvPr id="3" name="Title 2"/>
          <p:cNvSpPr>
            <a:spLocks noGrp="1"/>
          </p:cNvSpPr>
          <p:nvPr>
            <p:ph type="title"/>
          </p:nvPr>
        </p:nvSpPr>
        <p:spPr>
          <a:xfrm>
            <a:off x="914400" y="76200"/>
            <a:ext cx="8077200" cy="792162"/>
          </a:xfrm>
        </p:spPr>
        <p:txBody>
          <a:bodyPr/>
          <a:lstStyle/>
          <a:p>
            <a:r>
              <a:rPr lang="en-US" dirty="0">
                <a:solidFill>
                  <a:srgbClr val="E6E7E8"/>
                </a:solidFill>
              </a:rPr>
              <a:t>Environmental Impact Statement</a:t>
            </a:r>
          </a:p>
        </p:txBody>
      </p:sp>
    </p:spTree>
    <p:extLst>
      <p:ext uri="{BB962C8B-B14F-4D97-AF65-F5344CB8AC3E}">
        <p14:creationId xmlns:p14="http://schemas.microsoft.com/office/powerpoint/2010/main" val="21396848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a:solidFill>
                  <a:srgbClr val="E6E7E8"/>
                </a:solidFill>
              </a:rPr>
              <a:t>Location (Maintenance)</a:t>
            </a:r>
          </a:p>
        </p:txBody>
      </p:sp>
      <p:pic>
        <p:nvPicPr>
          <p:cNvPr id="6" name="Content Placeholder 5">
            <a:extLst>
              <a:ext uri="{FF2B5EF4-FFF2-40B4-BE49-F238E27FC236}">
                <a16:creationId xmlns="" xmlns:a16="http://schemas.microsoft.com/office/drawing/2014/main" id="{EA6EEFD3-546D-429D-8F1D-DA34FDEA49E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9200" y="990600"/>
            <a:ext cx="6477000" cy="4857750"/>
          </a:xfrm>
          <a:ln>
            <a:solidFill>
              <a:schemeClr val="tx1"/>
            </a:solidFill>
          </a:ln>
        </p:spPr>
      </p:pic>
    </p:spTree>
    <p:extLst>
      <p:ext uri="{BB962C8B-B14F-4D97-AF65-F5344CB8AC3E}">
        <p14:creationId xmlns:p14="http://schemas.microsoft.com/office/powerpoint/2010/main" val="35353959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DE0CC655-3910-42F1-B331-D0C33E9C17D8}"/>
              </a:ext>
            </a:extLst>
          </p:cNvPr>
          <p:cNvSpPr>
            <a:spLocks noGrp="1"/>
          </p:cNvSpPr>
          <p:nvPr>
            <p:ph idx="1"/>
          </p:nvPr>
        </p:nvSpPr>
        <p:spPr/>
        <p:txBody>
          <a:bodyPr>
            <a:normAutofit lnSpcReduction="10000"/>
          </a:bodyPr>
          <a:lstStyle/>
          <a:p>
            <a:r>
              <a:rPr lang="en-US" dirty="0"/>
              <a:t>New Maintenance Building – 12,000 square feet</a:t>
            </a:r>
          </a:p>
          <a:p>
            <a:r>
              <a:rPr lang="en-US" dirty="0"/>
              <a:t>Intended to replace existing 5,000 square feet which was approved in 2012 under SB11-015</a:t>
            </a:r>
          </a:p>
          <a:p>
            <a:r>
              <a:rPr lang="en-US" dirty="0"/>
              <a:t>The maintenance building site location was chosen due to it having the least ground disturbance and was far enough from the existing power lines to not cause any conflict.</a:t>
            </a:r>
          </a:p>
        </p:txBody>
      </p:sp>
      <p:sp>
        <p:nvSpPr>
          <p:cNvPr id="3" name="Title 2">
            <a:extLst>
              <a:ext uri="{FF2B5EF4-FFF2-40B4-BE49-F238E27FC236}">
                <a16:creationId xmlns="" xmlns:a16="http://schemas.microsoft.com/office/drawing/2014/main" id="{DC8E3B72-160F-4895-9515-6ED9F2092AC7}"/>
              </a:ext>
            </a:extLst>
          </p:cNvPr>
          <p:cNvSpPr>
            <a:spLocks noGrp="1"/>
          </p:cNvSpPr>
          <p:nvPr>
            <p:ph type="title"/>
          </p:nvPr>
        </p:nvSpPr>
        <p:spPr/>
        <p:txBody>
          <a:bodyPr/>
          <a:lstStyle/>
          <a:p>
            <a:r>
              <a:rPr lang="en-US" dirty="0"/>
              <a:t>Maintenance Building	</a:t>
            </a:r>
          </a:p>
        </p:txBody>
      </p:sp>
    </p:spTree>
    <p:extLst>
      <p:ext uri="{BB962C8B-B14F-4D97-AF65-F5344CB8AC3E}">
        <p14:creationId xmlns:p14="http://schemas.microsoft.com/office/powerpoint/2010/main" val="31472598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43B6D884-D73A-49AF-AB12-423C02A46F77}"/>
              </a:ext>
            </a:extLst>
          </p:cNvPr>
          <p:cNvSpPr>
            <a:spLocks noGrp="1"/>
          </p:cNvSpPr>
          <p:nvPr>
            <p:ph idx="1"/>
          </p:nvPr>
        </p:nvSpPr>
        <p:spPr/>
        <p:txBody>
          <a:bodyPr>
            <a:normAutofit fontScale="85000" lnSpcReduction="10000"/>
          </a:bodyPr>
          <a:lstStyle/>
          <a:p>
            <a:pPr fontAlgn="base" hangingPunct="0"/>
            <a:r>
              <a:rPr lang="en-US" dirty="0"/>
              <a:t>110.438.45(a)</a:t>
            </a:r>
            <a:r>
              <a:rPr lang="en-US" i="1" dirty="0"/>
              <a:t> Grading shall not result in slopes in excess of, or steeper than, three horizontal to one vertical (3:1)</a:t>
            </a:r>
            <a:endParaRPr lang="en-US" dirty="0"/>
          </a:p>
          <a:p>
            <a:pPr fontAlgn="base" hangingPunct="0"/>
            <a:r>
              <a:rPr lang="en-US" dirty="0"/>
              <a:t>110.438.45(c), </a:t>
            </a:r>
            <a:r>
              <a:rPr lang="en-US" i="1" dirty="0"/>
              <a:t>Finish grading shall not vary from the natural slope by more than ten (10) feet in elevation</a:t>
            </a:r>
            <a:endParaRPr lang="en-US" dirty="0"/>
          </a:p>
          <a:p>
            <a:r>
              <a:rPr lang="en-US" dirty="0"/>
              <a:t>The applicant states that these varied standards are specifically to reduce scarring and land disturbance within this area.  Staff </a:t>
            </a:r>
            <a:r>
              <a:rPr lang="en-US" u="sng" dirty="0"/>
              <a:t>supports</a:t>
            </a:r>
            <a:r>
              <a:rPr lang="en-US" dirty="0"/>
              <a:t> varying these requirements for the maintenance building</a:t>
            </a:r>
          </a:p>
          <a:p>
            <a:endParaRPr lang="en-US" dirty="0"/>
          </a:p>
        </p:txBody>
      </p:sp>
      <p:sp>
        <p:nvSpPr>
          <p:cNvPr id="3" name="Title 2">
            <a:extLst>
              <a:ext uri="{FF2B5EF4-FFF2-40B4-BE49-F238E27FC236}">
                <a16:creationId xmlns="" xmlns:a16="http://schemas.microsoft.com/office/drawing/2014/main" id="{BE53C4E8-FF9B-4BBE-BF69-79603621EE48}"/>
              </a:ext>
            </a:extLst>
          </p:cNvPr>
          <p:cNvSpPr>
            <a:spLocks noGrp="1"/>
          </p:cNvSpPr>
          <p:nvPr>
            <p:ph type="title"/>
          </p:nvPr>
        </p:nvSpPr>
        <p:spPr/>
        <p:txBody>
          <a:bodyPr/>
          <a:lstStyle/>
          <a:p>
            <a:r>
              <a:rPr lang="en-US" dirty="0"/>
              <a:t>Varied Standards	</a:t>
            </a:r>
          </a:p>
        </p:txBody>
      </p:sp>
    </p:spTree>
    <p:extLst>
      <p:ext uri="{BB962C8B-B14F-4D97-AF65-F5344CB8AC3E}">
        <p14:creationId xmlns:p14="http://schemas.microsoft.com/office/powerpoint/2010/main" val="37953516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a:solidFill>
                  <a:srgbClr val="E6E7E8"/>
                </a:solidFill>
              </a:rPr>
              <a:t>Location (First Aid)</a:t>
            </a:r>
          </a:p>
        </p:txBody>
      </p:sp>
      <p:pic>
        <p:nvPicPr>
          <p:cNvPr id="8" name="Content Placeholder 7">
            <a:extLst>
              <a:ext uri="{FF2B5EF4-FFF2-40B4-BE49-F238E27FC236}">
                <a16:creationId xmlns="" xmlns:a16="http://schemas.microsoft.com/office/drawing/2014/main" id="{91E0D650-579C-45A2-B48F-4C3F904F23A9}"/>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71600" y="1085850"/>
            <a:ext cx="6248400" cy="4686300"/>
          </a:xfrm>
          <a:ln>
            <a:solidFill>
              <a:schemeClr val="tx1"/>
            </a:solidFill>
          </a:ln>
        </p:spPr>
      </p:pic>
      <p:sp>
        <p:nvSpPr>
          <p:cNvPr id="9" name="Rectangle 8">
            <a:extLst>
              <a:ext uri="{FF2B5EF4-FFF2-40B4-BE49-F238E27FC236}">
                <a16:creationId xmlns="" xmlns:a16="http://schemas.microsoft.com/office/drawing/2014/main" id="{DF64FF38-81B2-44F5-BE6D-9D849082F1BB}"/>
              </a:ext>
            </a:extLst>
          </p:cNvPr>
          <p:cNvSpPr/>
          <p:nvPr/>
        </p:nvSpPr>
        <p:spPr>
          <a:xfrm>
            <a:off x="3657600" y="2819400"/>
            <a:ext cx="1447800" cy="685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90290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A71D5AEF-6536-4872-9A32-13A5A2B211A0}"/>
              </a:ext>
            </a:extLst>
          </p:cNvPr>
          <p:cNvSpPr>
            <a:spLocks noGrp="1"/>
          </p:cNvSpPr>
          <p:nvPr>
            <p:ph idx="1"/>
          </p:nvPr>
        </p:nvSpPr>
        <p:spPr/>
        <p:txBody>
          <a:bodyPr>
            <a:normAutofit/>
          </a:bodyPr>
          <a:lstStyle/>
          <a:p>
            <a:r>
              <a:rPr lang="en-US" dirty="0"/>
              <a:t>720 square foot first aid/ski patrol building</a:t>
            </a:r>
          </a:p>
          <a:p>
            <a:r>
              <a:rPr lang="en-US" dirty="0"/>
              <a:t>To be located on a previously paved area near the edge of the existing parking</a:t>
            </a:r>
          </a:p>
          <a:p>
            <a:r>
              <a:rPr lang="en-US" dirty="0"/>
              <a:t>Intended to replace the mobile first aid unit</a:t>
            </a:r>
          </a:p>
          <a:p>
            <a:r>
              <a:rPr lang="en-US" dirty="0"/>
              <a:t>Requesting to vary landscaping requirements</a:t>
            </a:r>
          </a:p>
          <a:p>
            <a:pPr lvl="1"/>
            <a:r>
              <a:rPr lang="en-US" dirty="0"/>
              <a:t>Staff believes that ornamental landscaping would be inappropriate in this location</a:t>
            </a:r>
          </a:p>
          <a:p>
            <a:endParaRPr lang="en-US" dirty="0"/>
          </a:p>
        </p:txBody>
      </p:sp>
      <p:sp>
        <p:nvSpPr>
          <p:cNvPr id="3" name="Title 2">
            <a:extLst>
              <a:ext uri="{FF2B5EF4-FFF2-40B4-BE49-F238E27FC236}">
                <a16:creationId xmlns="" xmlns:a16="http://schemas.microsoft.com/office/drawing/2014/main" id="{273FFD89-F695-466D-B3D4-02D9BC475CB0}"/>
              </a:ext>
            </a:extLst>
          </p:cNvPr>
          <p:cNvSpPr>
            <a:spLocks noGrp="1"/>
          </p:cNvSpPr>
          <p:nvPr>
            <p:ph type="title"/>
          </p:nvPr>
        </p:nvSpPr>
        <p:spPr>
          <a:xfrm>
            <a:off x="1219200" y="76200"/>
            <a:ext cx="7239000" cy="792162"/>
          </a:xfrm>
        </p:spPr>
        <p:txBody>
          <a:bodyPr/>
          <a:lstStyle/>
          <a:p>
            <a:r>
              <a:rPr lang="en-US" dirty="0"/>
              <a:t>First Aid Building</a:t>
            </a:r>
          </a:p>
        </p:txBody>
      </p:sp>
    </p:spTree>
    <p:extLst>
      <p:ext uri="{BB962C8B-B14F-4D97-AF65-F5344CB8AC3E}">
        <p14:creationId xmlns:p14="http://schemas.microsoft.com/office/powerpoint/2010/main" val="17315964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a:solidFill>
                  <a:srgbClr val="E6E7E8"/>
                </a:solidFill>
              </a:rPr>
              <a:t>Winters Creek Lodge</a:t>
            </a:r>
          </a:p>
        </p:txBody>
      </p:sp>
      <p:pic>
        <p:nvPicPr>
          <p:cNvPr id="6" name="Content Placeholder 5">
            <a:extLst>
              <a:ext uri="{FF2B5EF4-FFF2-40B4-BE49-F238E27FC236}">
                <a16:creationId xmlns="" xmlns:a16="http://schemas.microsoft.com/office/drawing/2014/main" id="{E320B20F-92E5-46BF-8FE2-B202E18151D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9200" y="1000125"/>
            <a:ext cx="6477000" cy="4857750"/>
          </a:xfrm>
          <a:ln>
            <a:solidFill>
              <a:schemeClr val="tx1"/>
            </a:solidFill>
          </a:ln>
        </p:spPr>
      </p:pic>
    </p:spTree>
    <p:extLst>
      <p:ext uri="{BB962C8B-B14F-4D97-AF65-F5344CB8AC3E}">
        <p14:creationId xmlns:p14="http://schemas.microsoft.com/office/powerpoint/2010/main" val="31108441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76200"/>
            <a:ext cx="8610600" cy="792162"/>
          </a:xfrm>
        </p:spPr>
        <p:txBody>
          <a:bodyPr/>
          <a:lstStyle/>
          <a:p>
            <a:r>
              <a:rPr lang="en-US" dirty="0">
                <a:solidFill>
                  <a:srgbClr val="E6E7E8"/>
                </a:solidFill>
              </a:rPr>
              <a:t>Winters Creek Lodge</a:t>
            </a:r>
          </a:p>
        </p:txBody>
      </p:sp>
      <p:pic>
        <p:nvPicPr>
          <p:cNvPr id="7" name="Content Placeholder 6">
            <a:extLst>
              <a:ext uri="{FF2B5EF4-FFF2-40B4-BE49-F238E27FC236}">
                <a16:creationId xmlns="" xmlns:a16="http://schemas.microsoft.com/office/drawing/2014/main" id="{1CC68FFB-2868-444E-AC31-3BDCFCA54B5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9200" y="1000125"/>
            <a:ext cx="6477000" cy="4857750"/>
          </a:xfrm>
          <a:ln>
            <a:solidFill>
              <a:schemeClr val="tx1"/>
            </a:solidFill>
          </a:ln>
        </p:spPr>
      </p:pic>
    </p:spTree>
    <p:extLst>
      <p:ext uri="{BB962C8B-B14F-4D97-AF65-F5344CB8AC3E}">
        <p14:creationId xmlns:p14="http://schemas.microsoft.com/office/powerpoint/2010/main" val="16424615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C5EDFB96-FEF3-40D5-AF16-1DE626AD9CB9}"/>
              </a:ext>
            </a:extLst>
          </p:cNvPr>
          <p:cNvSpPr>
            <a:spLocks noGrp="1"/>
          </p:cNvSpPr>
          <p:nvPr>
            <p:ph type="title"/>
          </p:nvPr>
        </p:nvSpPr>
        <p:spPr/>
        <p:txBody>
          <a:bodyPr/>
          <a:lstStyle/>
          <a:p>
            <a:r>
              <a:rPr lang="en-US" dirty="0"/>
              <a:t>Winters Creek Lodge</a:t>
            </a:r>
          </a:p>
        </p:txBody>
      </p:sp>
      <p:pic>
        <p:nvPicPr>
          <p:cNvPr id="2050" name="Picture 2" descr="Side By Side">
            <a:extLst>
              <a:ext uri="{FF2B5EF4-FFF2-40B4-BE49-F238E27FC236}">
                <a16:creationId xmlns="" xmlns:a16="http://schemas.microsoft.com/office/drawing/2014/main" id="{2317528F-40A4-48D1-8CCB-9AFE2A308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3" y="1447800"/>
            <a:ext cx="9056914" cy="3962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27294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6BA6693C-83A9-42AA-8EC3-5371BCCADE3F}"/>
              </a:ext>
            </a:extLst>
          </p:cNvPr>
          <p:cNvSpPr>
            <a:spLocks noGrp="1"/>
          </p:cNvSpPr>
          <p:nvPr>
            <p:ph idx="1"/>
          </p:nvPr>
        </p:nvSpPr>
        <p:spPr/>
        <p:txBody>
          <a:bodyPr>
            <a:normAutofit fontScale="92500"/>
          </a:bodyPr>
          <a:lstStyle/>
          <a:p>
            <a:r>
              <a:rPr lang="en-US" dirty="0"/>
              <a:t>Located on the Slide Mountain side of ski resort</a:t>
            </a:r>
          </a:p>
          <a:p>
            <a:r>
              <a:rPr lang="en-US" dirty="0"/>
              <a:t>Existing lodge is 7,980 square feet in size</a:t>
            </a:r>
          </a:p>
          <a:p>
            <a:r>
              <a:rPr lang="en-US" dirty="0"/>
              <a:t>Proposal intends to expand the lodge by 3,140 square feet to a total area of 11,120 square feet.</a:t>
            </a:r>
          </a:p>
          <a:p>
            <a:r>
              <a:rPr lang="en-US" dirty="0"/>
              <a:t>Proposed outdoor deck extension</a:t>
            </a:r>
          </a:p>
          <a:p>
            <a:r>
              <a:rPr lang="en-US" dirty="0"/>
              <a:t>Existing ornamental landscaping that is to be disturbed during expansion will be replaced</a:t>
            </a:r>
          </a:p>
        </p:txBody>
      </p:sp>
      <p:sp>
        <p:nvSpPr>
          <p:cNvPr id="3" name="Title 2">
            <a:extLst>
              <a:ext uri="{FF2B5EF4-FFF2-40B4-BE49-F238E27FC236}">
                <a16:creationId xmlns="" xmlns:a16="http://schemas.microsoft.com/office/drawing/2014/main" id="{C5EDFB96-FEF3-40D5-AF16-1DE626AD9CB9}"/>
              </a:ext>
            </a:extLst>
          </p:cNvPr>
          <p:cNvSpPr>
            <a:spLocks noGrp="1"/>
          </p:cNvSpPr>
          <p:nvPr>
            <p:ph type="title"/>
          </p:nvPr>
        </p:nvSpPr>
        <p:spPr>
          <a:xfrm>
            <a:off x="1219200" y="76200"/>
            <a:ext cx="7620000" cy="792162"/>
          </a:xfrm>
        </p:spPr>
        <p:txBody>
          <a:bodyPr/>
          <a:lstStyle/>
          <a:p>
            <a:r>
              <a:rPr lang="en-US" dirty="0"/>
              <a:t>Winters Creek Lodge</a:t>
            </a:r>
          </a:p>
        </p:txBody>
      </p:sp>
    </p:spTree>
    <p:extLst>
      <p:ext uri="{BB962C8B-B14F-4D97-AF65-F5344CB8AC3E}">
        <p14:creationId xmlns:p14="http://schemas.microsoft.com/office/powerpoint/2010/main" val="33195012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6BA6693C-83A9-42AA-8EC3-5371BCCADE3F}"/>
              </a:ext>
            </a:extLst>
          </p:cNvPr>
          <p:cNvSpPr>
            <a:spLocks noGrp="1"/>
          </p:cNvSpPr>
          <p:nvPr>
            <p:ph idx="1"/>
          </p:nvPr>
        </p:nvSpPr>
        <p:spPr/>
        <p:txBody>
          <a:bodyPr>
            <a:normAutofit lnSpcReduction="10000"/>
          </a:bodyPr>
          <a:lstStyle/>
          <a:p>
            <a:r>
              <a:rPr lang="en-US" dirty="0"/>
              <a:t>3 existing buildings to be repurposed </a:t>
            </a:r>
          </a:p>
          <a:p>
            <a:r>
              <a:rPr lang="en-US" dirty="0"/>
              <a:t>Existing vehicle maintenance to become employee lockers facility</a:t>
            </a:r>
          </a:p>
          <a:p>
            <a:r>
              <a:rPr lang="en-US" dirty="0"/>
              <a:t>Existing employee lockers facility to become a guest and passholder locker facility</a:t>
            </a:r>
          </a:p>
          <a:p>
            <a:r>
              <a:rPr lang="en-US" dirty="0"/>
              <a:t>Existing lift maintenance facility to become both employee and guest locker facility</a:t>
            </a:r>
          </a:p>
          <a:p>
            <a:r>
              <a:rPr lang="en-US" dirty="0"/>
              <a:t>These buildings are not being expanded</a:t>
            </a:r>
          </a:p>
        </p:txBody>
      </p:sp>
      <p:sp>
        <p:nvSpPr>
          <p:cNvPr id="3" name="Title 2">
            <a:extLst>
              <a:ext uri="{FF2B5EF4-FFF2-40B4-BE49-F238E27FC236}">
                <a16:creationId xmlns="" xmlns:a16="http://schemas.microsoft.com/office/drawing/2014/main" id="{C5EDFB96-FEF3-40D5-AF16-1DE626AD9CB9}"/>
              </a:ext>
            </a:extLst>
          </p:cNvPr>
          <p:cNvSpPr>
            <a:spLocks noGrp="1"/>
          </p:cNvSpPr>
          <p:nvPr>
            <p:ph type="title"/>
          </p:nvPr>
        </p:nvSpPr>
        <p:spPr>
          <a:xfrm>
            <a:off x="1219200" y="76200"/>
            <a:ext cx="7620000" cy="792162"/>
          </a:xfrm>
        </p:spPr>
        <p:txBody>
          <a:bodyPr/>
          <a:lstStyle/>
          <a:p>
            <a:r>
              <a:rPr lang="en-US" dirty="0"/>
              <a:t>Repurpose Existing Buildings</a:t>
            </a:r>
          </a:p>
        </p:txBody>
      </p:sp>
    </p:spTree>
    <p:extLst>
      <p:ext uri="{BB962C8B-B14F-4D97-AF65-F5344CB8AC3E}">
        <p14:creationId xmlns:p14="http://schemas.microsoft.com/office/powerpoint/2010/main" val="41747510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p:txBody>
          <a:bodyPr/>
          <a:lstStyle/>
          <a:p>
            <a:r>
              <a:rPr lang="en-US" dirty="0"/>
              <a:t>Notice sent to 42 affected property owners</a:t>
            </a:r>
          </a:p>
          <a:p>
            <a:r>
              <a:rPr lang="en-US" dirty="0"/>
              <a:t>This item was reviewed at the South Truckee Meadows/Washoe Valley CAB meeting on October 3, 2019. The CAB voted unanimously in support of the proposal. </a:t>
            </a:r>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fontScale="70000" lnSpcReduction="20000"/>
          </a:bodyPr>
          <a:lstStyle/>
          <a:p>
            <a:r>
              <a:rPr lang="en-US" dirty="0"/>
              <a:t>Washoe County Community Services Dept. </a:t>
            </a:r>
          </a:p>
          <a:p>
            <a:r>
              <a:rPr lang="en-US" dirty="0"/>
              <a:t>Washoe County Health District</a:t>
            </a:r>
          </a:p>
          <a:p>
            <a:r>
              <a:rPr lang="en-US" dirty="0"/>
              <a:t>Washoe County Regional Animal Services</a:t>
            </a:r>
          </a:p>
          <a:p>
            <a:r>
              <a:rPr lang="en-US" dirty="0"/>
              <a:t>US Fish &amp; Wildlife</a:t>
            </a:r>
          </a:p>
          <a:p>
            <a:r>
              <a:rPr lang="en-US" dirty="0"/>
              <a:t>US Forest Service</a:t>
            </a:r>
          </a:p>
          <a:p>
            <a:r>
              <a:rPr lang="en-US" dirty="0"/>
              <a:t>State of Nevada (Divisions of Environmental Protection, Forestry, Parks, State Lands, Water Resources, Transportation, and Wildlife)</a:t>
            </a:r>
          </a:p>
          <a:p>
            <a:r>
              <a:rPr lang="en-US" dirty="0"/>
              <a:t>Nevada State Historic Preservation Office</a:t>
            </a:r>
          </a:p>
          <a:p>
            <a:r>
              <a:rPr lang="en-US" dirty="0"/>
              <a:t>Truckee Meadows Fire Protection District</a:t>
            </a:r>
          </a:p>
          <a:p>
            <a:r>
              <a:rPr lang="en-US" dirty="0"/>
              <a:t>Regional Transportation Commission</a:t>
            </a:r>
          </a:p>
          <a:p>
            <a:r>
              <a:rPr lang="en-US" dirty="0"/>
              <a:t>Washoe-</a:t>
            </a:r>
            <a:r>
              <a:rPr lang="en-US" dirty="0" err="1"/>
              <a:t>Storey</a:t>
            </a:r>
            <a:r>
              <a:rPr lang="en-US" dirty="0"/>
              <a:t> Conservation District</a:t>
            </a:r>
          </a:p>
          <a:p>
            <a:r>
              <a:rPr lang="en-US" dirty="0"/>
              <a:t>Washoe County Sheriff</a:t>
            </a:r>
          </a:p>
        </p:txBody>
      </p:sp>
    </p:spTree>
    <p:extLst>
      <p:ext uri="{BB962C8B-B14F-4D97-AF65-F5344CB8AC3E}">
        <p14:creationId xmlns:p14="http://schemas.microsoft.com/office/powerpoint/2010/main" val="20838863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0152EE6A-2126-491E-BE45-1B325055D20F}"/>
              </a:ext>
            </a:extLst>
          </p:cNvPr>
          <p:cNvSpPr>
            <a:spLocks noGrp="1"/>
          </p:cNvSpPr>
          <p:nvPr>
            <p:ph idx="1"/>
          </p:nvPr>
        </p:nvSpPr>
        <p:spPr/>
        <p:txBody>
          <a:bodyPr/>
          <a:lstStyle/>
          <a:p>
            <a:r>
              <a:rPr lang="en-US" dirty="0"/>
              <a:t>F.2.13—The approval of all special use permits and administrative permits must include a finding that the community character as described in the Character Statement can be adequately conserved through mitigation of any identified potential negative impacts.</a:t>
            </a:r>
          </a:p>
          <a:p>
            <a:endParaRPr lang="en-US" dirty="0"/>
          </a:p>
        </p:txBody>
      </p:sp>
      <p:sp>
        <p:nvSpPr>
          <p:cNvPr id="3" name="Title 2">
            <a:extLst>
              <a:ext uri="{FF2B5EF4-FFF2-40B4-BE49-F238E27FC236}">
                <a16:creationId xmlns="" xmlns:a16="http://schemas.microsoft.com/office/drawing/2014/main" id="{785B5D07-B4C3-46B6-BA1C-DDCC8A66E467}"/>
              </a:ext>
            </a:extLst>
          </p:cNvPr>
          <p:cNvSpPr>
            <a:spLocks noGrp="1"/>
          </p:cNvSpPr>
          <p:nvPr>
            <p:ph type="title"/>
          </p:nvPr>
        </p:nvSpPr>
        <p:spPr/>
        <p:txBody>
          <a:bodyPr/>
          <a:lstStyle/>
          <a:p>
            <a:r>
              <a:rPr lang="en-US" dirty="0">
                <a:solidFill>
                  <a:srgbClr val="E6E7E8"/>
                </a:solidFill>
              </a:rPr>
              <a:t>Forest Area Plan Findings</a:t>
            </a:r>
            <a:endParaRPr lang="en-US" dirty="0"/>
          </a:p>
        </p:txBody>
      </p:sp>
    </p:spTree>
    <p:extLst>
      <p:ext uri="{BB962C8B-B14F-4D97-AF65-F5344CB8AC3E}">
        <p14:creationId xmlns:p14="http://schemas.microsoft.com/office/powerpoint/2010/main" val="34546036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0CE19F71-71EB-45CF-AE74-043938957D43}"/>
              </a:ext>
            </a:extLst>
          </p:cNvPr>
          <p:cNvSpPr>
            <a:spLocks noGrp="1"/>
          </p:cNvSpPr>
          <p:nvPr>
            <p:ph idx="1"/>
          </p:nvPr>
        </p:nvSpPr>
        <p:spPr/>
        <p:txBody>
          <a:bodyPr>
            <a:normAutofit fontScale="85000" lnSpcReduction="10000"/>
          </a:bodyPr>
          <a:lstStyle/>
          <a:p>
            <a:r>
              <a:rPr lang="en-US" dirty="0"/>
              <a:t>F.12.3 The granting of special use permits in the Forest planning area must be accompanied by a finding that no significant degradation of air quality will occur as a result of the permit.  As necessary, conditions may be placed on special use permits to ensure no significant degradation of air quality will occur.  The Department of Community Development will seek the advice and input of the Air Quality Division of the Department of Health in the implementation of this policy.</a:t>
            </a:r>
          </a:p>
          <a:p>
            <a:endParaRPr lang="en-US" dirty="0"/>
          </a:p>
        </p:txBody>
      </p:sp>
      <p:sp>
        <p:nvSpPr>
          <p:cNvPr id="3" name="Title 2">
            <a:extLst>
              <a:ext uri="{FF2B5EF4-FFF2-40B4-BE49-F238E27FC236}">
                <a16:creationId xmlns="" xmlns:a16="http://schemas.microsoft.com/office/drawing/2014/main" id="{4F74CCF0-1C85-4E3E-9818-4BD6548DE1BF}"/>
              </a:ext>
            </a:extLst>
          </p:cNvPr>
          <p:cNvSpPr>
            <a:spLocks noGrp="1"/>
          </p:cNvSpPr>
          <p:nvPr>
            <p:ph type="title"/>
          </p:nvPr>
        </p:nvSpPr>
        <p:spPr>
          <a:xfrm>
            <a:off x="1219200" y="76200"/>
            <a:ext cx="7467600" cy="792162"/>
          </a:xfrm>
        </p:spPr>
        <p:txBody>
          <a:bodyPr/>
          <a:lstStyle/>
          <a:p>
            <a:r>
              <a:rPr lang="en-US" dirty="0">
                <a:solidFill>
                  <a:srgbClr val="E6E7E8"/>
                </a:solidFill>
              </a:rPr>
              <a:t>Forest Area Plan Findings</a:t>
            </a:r>
            <a:endParaRPr lang="en-US" dirty="0"/>
          </a:p>
        </p:txBody>
      </p:sp>
    </p:spTree>
    <p:extLst>
      <p:ext uri="{BB962C8B-B14F-4D97-AF65-F5344CB8AC3E}">
        <p14:creationId xmlns:p14="http://schemas.microsoft.com/office/powerpoint/2010/main" val="9460083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solidFill>
                  <a:schemeClr val="bg1"/>
                </a:solidFill>
              </a:rPr>
              <a:t>Special Use Permit </a:t>
            </a:r>
            <a:r>
              <a:rPr lang="en-US" sz="3600" dirty="0"/>
              <a:t>Findings</a:t>
            </a:r>
          </a:p>
        </p:txBody>
      </p:sp>
      <p:sp>
        <p:nvSpPr>
          <p:cNvPr id="4" name="Content Placeholder 3"/>
          <p:cNvSpPr>
            <a:spLocks noGrp="1"/>
          </p:cNvSpPr>
          <p:nvPr>
            <p:ph idx="1"/>
          </p:nvPr>
        </p:nvSpPr>
        <p:spPr>
          <a:xfrm>
            <a:off x="76200" y="990600"/>
            <a:ext cx="8991600" cy="4876800"/>
          </a:xfrm>
        </p:spPr>
        <p:txBody>
          <a:bodyPr>
            <a:noAutofit/>
          </a:bodyPr>
          <a:lstStyle/>
          <a:p>
            <a:pPr marL="514350" indent="-514350">
              <a:spcBef>
                <a:spcPts val="0"/>
              </a:spcBef>
              <a:buFont typeface="+mj-lt"/>
              <a:buAutoNum type="arabicPeriod"/>
            </a:pPr>
            <a:r>
              <a:rPr lang="en-US" sz="2000" u="sng" dirty="0"/>
              <a:t>Consistency.</a:t>
            </a:r>
            <a:r>
              <a:rPr lang="en-US" sz="2000" dirty="0"/>
              <a:t>  That the proposed use is consistent with the action programs, policies, standards and maps of the Master Plan and the Forest Area Plan;  </a:t>
            </a:r>
          </a:p>
          <a:p>
            <a:pPr marL="514350" indent="-514350">
              <a:spcBef>
                <a:spcPts val="0"/>
              </a:spcBef>
              <a:buFont typeface="+mj-lt"/>
              <a:buAutoNum type="arabicPeriod"/>
            </a:pPr>
            <a:r>
              <a:rPr lang="en-US" sz="2000" u="sng" dirty="0"/>
              <a:t>Improvements.</a:t>
            </a:r>
            <a:r>
              <a:rPr lang="en-US" sz="2000"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a:spcBef>
                <a:spcPts val="0"/>
              </a:spcBef>
              <a:buFont typeface="+mj-lt"/>
              <a:buAutoNum type="arabicPeriod"/>
            </a:pPr>
            <a:r>
              <a:rPr lang="en-US" sz="2000" u="sng" dirty="0"/>
              <a:t>Site Suitability.</a:t>
            </a:r>
            <a:r>
              <a:rPr lang="en-US" sz="2000" dirty="0"/>
              <a:t>  That the site is physically suitable for a 5-million-gallon water tank, and for the intensity of such development;</a:t>
            </a:r>
          </a:p>
          <a:p>
            <a:pPr marL="514350" indent="-514350">
              <a:spcBef>
                <a:spcPts val="0"/>
              </a:spcBef>
              <a:buFont typeface="+mj-lt"/>
              <a:buAutoNum type="arabicPeriod"/>
            </a:pPr>
            <a:r>
              <a:rPr lang="en-US" sz="2000" u="sng" dirty="0"/>
              <a:t>Issuance Not Detrimental.</a:t>
            </a:r>
            <a:r>
              <a:rPr lang="en-US" sz="2000" dirty="0"/>
              <a:t>  That issuance of the permit will not be significantly detrimental to public health, safety or welfare; injurious to the property of improvements of adjacent properties; or detrimental to the character of the surrounding area; </a:t>
            </a:r>
          </a:p>
          <a:p>
            <a:pPr marL="514350" indent="-514350">
              <a:spcBef>
                <a:spcPts val="0"/>
              </a:spcBef>
              <a:buFont typeface="+mj-lt"/>
              <a:buAutoNum type="arabicPeriod"/>
            </a:pPr>
            <a:r>
              <a:rPr lang="en-US" sz="2000" u="sng" dirty="0"/>
              <a:t>Effect on a Military Installation.</a:t>
            </a:r>
            <a:r>
              <a:rPr lang="en-US" sz="2000" dirty="0"/>
              <a:t>  Issuance of the permit will not have a detrimental effect on the location, purpose of mission of the military installation.</a:t>
            </a:r>
          </a:p>
          <a:p>
            <a:pPr marL="0" indent="0" hangingPunct="0">
              <a:buNone/>
            </a:pPr>
            <a:endParaRPr lang="en-US" dirty="0"/>
          </a:p>
        </p:txBody>
      </p:sp>
    </p:spTree>
    <p:extLst>
      <p:ext uri="{BB962C8B-B14F-4D97-AF65-F5344CB8AC3E}">
        <p14:creationId xmlns:p14="http://schemas.microsoft.com/office/powerpoint/2010/main" val="37990015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a:t>Motion</a:t>
            </a:r>
            <a:endParaRPr lang="en-US" dirty="0"/>
          </a:p>
        </p:txBody>
      </p:sp>
      <p:sp>
        <p:nvSpPr>
          <p:cNvPr id="4" name="Content Placeholder 3"/>
          <p:cNvSpPr>
            <a:spLocks noGrp="1"/>
          </p:cNvSpPr>
          <p:nvPr>
            <p:ph idx="1"/>
          </p:nvPr>
        </p:nvSpPr>
        <p:spPr>
          <a:xfrm>
            <a:off x="457200" y="1219200"/>
            <a:ext cx="8229600" cy="4572000"/>
          </a:xfrm>
        </p:spPr>
        <p:txBody>
          <a:bodyPr>
            <a:normAutofit fontScale="77500" lnSpcReduction="20000"/>
          </a:bodyPr>
          <a:lstStyle/>
          <a:p>
            <a:r>
              <a:rPr lang="en-US" dirty="0"/>
              <a:t>I move that, after giving reasoned consideration to the information contained in the staff report and information received during the public hearing, the Washoe County Board of Adjustment approve with conditions Special Use Permit Case Number WSUP19-0021 for the Mt. Rose Development Company, to include varying WCC Section 110.412.40(a), </a:t>
            </a:r>
            <a:r>
              <a:rPr lang="en-US" i="1" dirty="0"/>
              <a:t>Coverage, Civic and Commercial Use Types, Landscaping</a:t>
            </a:r>
            <a:r>
              <a:rPr lang="en-US" dirty="0"/>
              <a:t> and WCC Section 110.438.45(a), </a:t>
            </a:r>
            <a:r>
              <a:rPr lang="en-US" i="1" dirty="0"/>
              <a:t>Grading of Slopes, Grading Standards</a:t>
            </a:r>
            <a:r>
              <a:rPr lang="en-US" dirty="0"/>
              <a:t>, and the modification to WCC Section 110.438.45(c), </a:t>
            </a:r>
            <a:r>
              <a:rPr lang="en-US" i="1" dirty="0"/>
              <a:t>Grading of Slopes, Grading Standards,</a:t>
            </a:r>
            <a:r>
              <a:rPr lang="en-US" dirty="0"/>
              <a:t> having made all five findings in accordance with Washoe County Code Section 110.810.30, and the two findings in accordance with the Forest Area Plan. </a:t>
            </a:r>
          </a:p>
          <a:p>
            <a:endParaRPr lang="en-US"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00D7ED-6620-45A0-9F13-862FEFE886A3}">
  <ds:schemaRefs>
    <ds:schemaRef ds:uri="http://schemas.microsoft.com/office/2006/metadata/properties"/>
    <ds:schemaRef ds:uri="http://schemas.microsoft.com/sharepoint/v3"/>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a94d8b85-37e1-4d17-8d55-8b7d207932bb"/>
    <ds:schemaRef ds:uri="http://purl.org/dc/elements/1.1/"/>
    <ds:schemaRef ds:uri="http://schemas.microsoft.com/sharepoint/v3/fields"/>
    <ds:schemaRef ds:uri="CEA9126C-A9B1-4F4A-855C-DD0F845697D2"/>
    <ds:schemaRef ds:uri="http://www.w3.org/XML/1998/namespace"/>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2366</TotalTime>
  <Words>1078</Words>
  <Application>Microsoft Office PowerPoint</Application>
  <PresentationFormat>On-screen Show (4:3)</PresentationFormat>
  <Paragraphs>92</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PowerPoint_Template_2015</vt:lpstr>
      <vt:lpstr>WSUP19-0020 (Mt. Rose Expansion)</vt:lpstr>
      <vt:lpstr>Application Request</vt:lpstr>
      <vt:lpstr>Location</vt:lpstr>
      <vt:lpstr>Vicinity Map</vt:lpstr>
      <vt:lpstr>Overall Site Plan</vt:lpstr>
      <vt:lpstr>Environmental Impact Statement</vt:lpstr>
      <vt:lpstr>Environmental Impact Statement</vt:lpstr>
      <vt:lpstr>Location (Maintenance)</vt:lpstr>
      <vt:lpstr>Maintenance Building </vt:lpstr>
      <vt:lpstr>Varied Standards </vt:lpstr>
      <vt:lpstr>Location (First Aid)</vt:lpstr>
      <vt:lpstr>First Aid Building</vt:lpstr>
      <vt:lpstr>Winters Creek Lodge</vt:lpstr>
      <vt:lpstr>Winters Creek Lodge</vt:lpstr>
      <vt:lpstr>Winters Creek Lodge</vt:lpstr>
      <vt:lpstr>Winters Creek Lodge</vt:lpstr>
      <vt:lpstr>Repurpose Existing Buildings</vt:lpstr>
      <vt:lpstr>Public Notice &amp; CAB</vt:lpstr>
      <vt:lpstr>Reviewing Agencies</vt:lpstr>
      <vt:lpstr>Forest Area Plan Findings</vt:lpstr>
      <vt:lpstr>Forest Area Plan Findings</vt:lpstr>
      <vt:lpstr>Special Use Permit Findings</vt:lpstr>
      <vt:lpstr>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93</cp:revision>
  <cp:lastPrinted>2014-10-07T22:54:33Z</cp:lastPrinted>
  <dcterms:created xsi:type="dcterms:W3CDTF">2015-09-25T21:46:02Z</dcterms:created>
  <dcterms:modified xsi:type="dcterms:W3CDTF">2019-12-05T19:50:11Z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